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57" r:id="rId3"/>
    <p:sldId id="275" r:id="rId4"/>
    <p:sldId id="467" r:id="rId5"/>
    <p:sldId id="468" r:id="rId6"/>
    <p:sldId id="478" r:id="rId7"/>
    <p:sldId id="475" r:id="rId8"/>
    <p:sldId id="489" r:id="rId9"/>
    <p:sldId id="490" r:id="rId10"/>
    <p:sldId id="483" r:id="rId11"/>
    <p:sldId id="485" r:id="rId12"/>
    <p:sldId id="473" r:id="rId13"/>
    <p:sldId id="487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D9"/>
    <a:srgbClr val="F2376F"/>
    <a:srgbClr val="FF6E80"/>
    <a:srgbClr val="C60275"/>
    <a:srgbClr val="1C0032"/>
    <a:srgbClr val="04001D"/>
    <a:srgbClr val="040024"/>
    <a:srgbClr val="39270E"/>
    <a:srgbClr val="1A1A1A"/>
    <a:srgbClr val="4C6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184" autoAdjust="0"/>
  </p:normalViewPr>
  <p:slideViewPr>
    <p:cSldViewPr snapToGrid="0">
      <p:cViewPr varScale="1">
        <p:scale>
          <a:sx n="78" d="100"/>
          <a:sy n="78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pptmon.com/" TargetMode="External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619BEB-84F9-4860-ABC8-17D7E2100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3" name="Graphic 3">
            <a:hlinkClick r:id="rId3"/>
            <a:extLst>
              <a:ext uri="{FF2B5EF4-FFF2-40B4-BE49-F238E27FC236}">
                <a16:creationId xmlns:a16="http://schemas.microsoft.com/office/drawing/2014/main" id="{B09E1DA0-4061-4682-928E-589768CBB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65" name="TextBox 64">
            <a:hlinkClick r:id="rId6"/>
            <a:extLst>
              <a:ext uri="{FF2B5EF4-FFF2-40B4-BE49-F238E27FC236}">
                <a16:creationId xmlns:a16="http://schemas.microsoft.com/office/drawing/2014/main" id="{E84E4583-0D68-4298-BEEE-DF6A5F66D63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C6C5E9-8891-450D-86D1-5763C2810201}"/>
              </a:ext>
            </a:extLst>
          </p:cNvPr>
          <p:cNvSpPr/>
          <p:nvPr userDrawn="1"/>
        </p:nvSpPr>
        <p:spPr>
          <a:xfrm>
            <a:off x="1955800" y="1607419"/>
            <a:ext cx="8280400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B9890F-655D-477F-8C99-BD9E493B1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9EB9527E-09AA-4C99-A5C9-EAD2D1F93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35536A2F-A0B9-48CD-95D3-0EBE8E8EC53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45CE28-51C1-4DCA-84DB-0F05057869FE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79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AF9021-637A-4B35-8A8D-CD14DA1FF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D812068D-9B1F-408E-B322-0D7B4886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68905C3-F505-49E1-9270-2384A87B955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1EA6A6-9073-43B4-AACB-F80E883A3B47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609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BA71E4-78C3-41A4-9E9A-18FA98424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FF9F22-9010-46A3-AA59-3BE116AB5F4D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E50A68E1-3493-4BCA-8DAA-278F4527A32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80FBD498-CF1E-4568-A71D-0134A91B580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7E19CC7-D03B-4193-A2DA-737C336FC97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15DE2608-E2DE-4AEB-89DD-9766527485F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7C602440-CB9D-4671-B987-36B36CBE1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E8C99324-EED8-4999-AF2C-EDFDA51AB08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1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6D1D61C-911D-47E8-B9F8-191B5A7B9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A4A4E7-E216-4DA7-9BFA-FDCE4D2F5AC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70106BB2-4A42-4B64-A933-8747EF56B43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B807C98-F01C-41DD-8CEF-6CF9DA992B59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3AE77E0-C7D2-4298-8DBE-5A6F258B0433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D827DEA1-D205-4562-9D5B-E640A8945A3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3">
            <a:hlinkClick r:id="rId5"/>
            <a:extLst>
              <a:ext uri="{FF2B5EF4-FFF2-40B4-BE49-F238E27FC236}">
                <a16:creationId xmlns:a16="http://schemas.microsoft.com/office/drawing/2014/main" id="{899BAAF4-365C-4C97-8D55-62E83877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2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ACBFFE-5C53-4B1E-8E5B-13DCB33AB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3B9E82-28CA-4103-8803-8DE0443901B4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029D3FC-FB45-4C13-91EE-B8B2EBF30407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521433" y="1087655"/>
            <a:ext cx="3499134" cy="4682690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15284F1-3FD5-47C9-B86B-B5E7F2F7B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716117D-289C-41E6-B8B1-AA803D7A3EC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6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35E76B-4C4E-49F8-BD5E-390E0DA2F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60EE6E-AA38-40C7-B5CD-9629F236DFB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AE1AAFF1-BE2B-401E-993D-45D0D2961B51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117590" y="1456145"/>
            <a:ext cx="4000509" cy="4000498"/>
          </a:xfrm>
          <a:prstGeom prst="roundRect">
            <a:avLst>
              <a:gd name="adj" fmla="val 68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E6628DB-D2F9-42D4-B354-F006B42DC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7AD27604-ABA1-4280-8C29-7681102867E3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72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72265-AC56-4B49-8D0B-5295013E2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FC616A05-469A-4A89-9A57-F066520DCF9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0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2256E28E-73C1-43A6-BCD4-FB6E8C55B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BC09D8B-3124-4ABE-823F-18D25A8BD0F1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3E29B1-6D5D-48ED-9890-EF3B69B4319D}"/>
              </a:ext>
            </a:extLst>
          </p:cNvPr>
          <p:cNvSpPr/>
          <p:nvPr userDrawn="1"/>
        </p:nvSpPr>
        <p:spPr>
          <a:xfrm>
            <a:off x="5019368" y="577516"/>
            <a:ext cx="6607949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005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D4B65A-3515-4B4E-9DCF-9E15EDF577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0FBA23-AB3A-4AE8-9105-95FB1485B062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A5BEA755-830C-4617-AC20-4F1F237FA4C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474341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D272DEC-E73B-410A-810F-4C722B23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FED000BD-96B2-4B74-8B0C-0F5EACF0BED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86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3E83EB-8D29-431B-B5C4-9FB7362F9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D22A9B-9AD7-45F5-AA39-795237BFC040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AFD2FAE1-27EF-42D7-AD65-0C35C384AC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8E045E1-7B8C-44E1-BFD6-E0BF83BC3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C1CB6A7-5D37-47AD-A3B9-E624808CBAC4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1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C7A4131-6380-461E-A16A-C6C0C7F35A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579EAE-7121-445B-88CB-66B64D4ED991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338FE89-5E2A-4E15-9721-C734852B6A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AB781C3E-0BA0-4318-9962-DB89E4906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8977BF8E-A77E-4F96-B589-EBDACD626A9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3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76CE0A1-7F92-4B34-8834-E069B5C67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8EE54C6E-251D-482B-B7A0-6109BAA6F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C0BC897C-BB48-4DC4-972E-A6F1DA5E885C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D27C3F-4BBF-416A-BC17-0B395F8EE6DB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613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4753DB-8C17-40E7-A191-AEB616A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4177C3-527C-43F3-A3F2-3082E67107EC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24CAF074-79C9-4515-B099-889CED7D9B7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FC3B04F-C8DD-4B9C-ACA3-1D13217C2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EDE5B6D1-50A9-44C8-BEE2-BADD644A13EB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6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6EC412-B205-47E7-ABB2-AAF07E676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88BD52-D3EC-4D2A-B4CE-D5ABBED9042E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1CEEF1B-283A-4A47-956F-54601FB03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78C0B8F-8BC6-4804-85DD-18783611351E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2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EEF587-D159-4077-9EE4-B88AE8130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8D0CDD-8BDF-432E-A7C7-9461BFFAB6A9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171364FA-04D6-4CBF-9141-598AB114A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58B4A63-BE6E-4707-BFD2-D75ACF5C45D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05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A912D2B-63D5-4113-AA25-7A81D8449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7F84666-21A9-459B-B4CD-A4CB72795DFA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740D118-2F2D-4B5E-BD57-1BBA1D0FE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11BBBFE2-E065-4F73-9E34-81457566C226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7A1C6B-E9DA-4F3F-BA7E-FDF94EBF6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3DACF33-2D20-4E9C-B927-DFB4D0C70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2479BD8-9A43-4C45-9E05-8C8C5BBCC35D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65168B-8C03-4079-A109-B73384EBD8F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27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9706A51-7A57-4E54-8972-6AB4E1436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8B3B08-01CE-448A-837D-4643E0B90BFC}"/>
              </a:ext>
            </a:extLst>
          </p:cNvPr>
          <p:cNvSpPr/>
          <p:nvPr userDrawn="1"/>
        </p:nvSpPr>
        <p:spPr>
          <a:xfrm>
            <a:off x="2335731" y="1607419"/>
            <a:ext cx="7520538" cy="3643162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9687857-E53E-4A12-A625-380C0BA21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B6C9C853-C7AC-449E-B89D-F14977B0E319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5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B2EC59-D5D4-4B8B-BFB7-AC37AEEE8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056B813-566C-41BD-9F25-A84690383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F224B472-3676-4170-A6DD-97299141C008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4A8AD5-53D6-4FEF-9C5E-78DDC78F2A3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09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604079-30B9-4459-91D0-83DB81A28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3C7AFAF0-7FAE-42E2-9BD3-55B1736B2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6E8D8AAE-15DB-4827-B4E4-ACE80111E627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6A9483-E650-441A-83B1-CD9572091CA6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58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F55331-A5F1-4AE5-8842-2BA1911C2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10C849C-C9CD-41D2-8343-855AE80EE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76B13AA-3BEA-4279-85ED-426B9FB33E8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F47E04-477B-4453-A1C4-4503A2CB4955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935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EA3843-563B-48AA-A18D-761CF054E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FBEE9C23-F515-4D97-BE59-B8744E736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9860E9E9-D286-4DC9-B9D9-77DCA99CC905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08F6AD-9F61-4BA1-BC88-4EB571746243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43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CED71-D66D-4C6A-8B23-72E243FD81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71B31A1-A01A-46B9-8992-49537659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2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48D11258-997E-46BE-8E23-96B1C4EC12C2}"/>
              </a:ext>
            </a:extLst>
          </p:cNvPr>
          <p:cNvSpPr txBox="1"/>
          <p:nvPr userDrawn="1"/>
        </p:nvSpPr>
        <p:spPr>
          <a:xfrm>
            <a:off x="4181605" y="6938793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C3F45D-527D-48EB-81AC-38BC67DFE8DF}"/>
              </a:ext>
            </a:extLst>
          </p:cNvPr>
          <p:cNvSpPr/>
          <p:nvPr userDrawn="1"/>
        </p:nvSpPr>
        <p:spPr>
          <a:xfrm>
            <a:off x="564682" y="577516"/>
            <a:ext cx="11062636" cy="5702968"/>
          </a:xfrm>
          <a:prstGeom prst="roundRect">
            <a:avLst>
              <a:gd name="adj" fmla="val 4965"/>
            </a:avLst>
          </a:prstGeom>
          <a:gradFill>
            <a:gsLst>
              <a:gs pos="48000">
                <a:srgbClr val="1C0032">
                  <a:alpha val="78000"/>
                </a:srgbClr>
              </a:gs>
              <a:gs pos="0">
                <a:srgbClr val="04001D"/>
              </a:gs>
              <a:gs pos="100000">
                <a:srgbClr val="040024">
                  <a:alpha val="22000"/>
                </a:srgbClr>
              </a:gs>
            </a:gsLst>
            <a:lin ang="5400000" scaled="1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157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56863-F80C-48A3-A4AD-8AAE85C576E3}"/>
              </a:ext>
            </a:extLst>
          </p:cNvPr>
          <p:cNvSpPr txBox="1"/>
          <p:nvPr/>
        </p:nvSpPr>
        <p:spPr>
          <a:xfrm>
            <a:off x="2249407" y="5856470"/>
            <a:ext cx="230976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0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М8О-115БВ-24</a:t>
            </a:r>
            <a:endParaRPr lang="ko-KR" altLang="en-US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6524C-9C7C-48A7-A37D-CF5832228CC7}"/>
              </a:ext>
            </a:extLst>
          </p:cNvPr>
          <p:cNvSpPr txBox="1"/>
          <p:nvPr/>
        </p:nvSpPr>
        <p:spPr>
          <a:xfrm>
            <a:off x="2125132" y="2505670"/>
            <a:ext cx="794173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«Аполлон-11»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58984-1057-4433-9B44-CA141A429442}"/>
              </a:ext>
            </a:extLst>
          </p:cNvPr>
          <p:cNvSpPr txBox="1"/>
          <p:nvPr/>
        </p:nvSpPr>
        <p:spPr>
          <a:xfrm>
            <a:off x="2125133" y="3268049"/>
            <a:ext cx="79417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курсу: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«Введение в авиационную и ракетно-космическую технику</a:t>
            </a:r>
            <a:r>
              <a:rPr lang="ru-RU" dirty="0"/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84E15-8E12-48BC-8984-C8E25642E1C1}"/>
              </a:ext>
            </a:extLst>
          </p:cNvPr>
          <p:cNvSpPr txBox="1"/>
          <p:nvPr/>
        </p:nvSpPr>
        <p:spPr>
          <a:xfrm>
            <a:off x="4559169" y="4191379"/>
            <a:ext cx="307366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5000"/>
                  <a:lumMod val="9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ru-RU" altLang="ko-KR" sz="2000" b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МетаПуск</a:t>
            </a:r>
            <a:r>
              <a:rPr lang="ru-RU" altLang="ko-KR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ko-KR" altLang="en-US" sz="20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2831" y="5856470"/>
            <a:ext cx="182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семестр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68CB4-81E0-7B17-056D-BC8F092A5DDD}"/>
              </a:ext>
            </a:extLst>
          </p:cNvPr>
          <p:cNvSpPr txBox="1"/>
          <p:nvPr/>
        </p:nvSpPr>
        <p:spPr>
          <a:xfrm>
            <a:off x="216310" y="6246602"/>
            <a:ext cx="135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1.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1592" y="648772"/>
            <a:ext cx="10408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en-US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модели и симуляции </a:t>
            </a:r>
            <a:r>
              <a:rPr lang="en-US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97368-AA7B-9E8D-3BA2-48DFE5FD4EFF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10.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4A4964-4A81-AE7E-B78A-2DBA3FCD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19" y="1428170"/>
            <a:ext cx="9018159" cy="47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9887" y="608717"/>
            <a:ext cx="1036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altLang="ko-K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en-US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2868" y="5488847"/>
            <a:ext cx="259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 первой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95999" y="5488847"/>
            <a:ext cx="3127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первой ступени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F9C3999-60DC-45A3-98FA-3B16C51BD8E0}"/>
              </a:ext>
            </a:extLst>
          </p:cNvPr>
          <p:cNvSpPr/>
          <p:nvPr/>
        </p:nvSpPr>
        <p:spPr>
          <a:xfrm>
            <a:off x="7524789" y="5468468"/>
            <a:ext cx="329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ступень – выход на орбиту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7377A4-FF11-EB65-2F4B-9B9D56F2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0" y="2114814"/>
            <a:ext cx="3171115" cy="29690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9E6AAB5-8A91-91D0-3E47-5767AE97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44" y="1731853"/>
            <a:ext cx="2993535" cy="33942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23C8DD-7064-5A28-0748-60A8062F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16" r="17429"/>
          <a:stretch/>
        </p:blipFill>
        <p:spPr>
          <a:xfrm>
            <a:off x="7368698" y="2210764"/>
            <a:ext cx="3668511" cy="2634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38A67-3B20-2820-0B0B-F944BB233DF0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solidFill>
                  <a:prstClr val="white"/>
                </a:solidFill>
              </a:rPr>
              <a:t>11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8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792138" y="1619240"/>
            <a:ext cx="751793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сравнении графиков, полученных из физико-математической математической модели и из 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Kerbal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Space Program (рисунок 13, 14, 15)  очевидны расхождения. Мы сделали вывод, что они могли появиться из-за следующих факторов: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Отличия процесса полёта и расхода топлива в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Kerbal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Space Program 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в физико-математической модели;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Пренебрежение некоторыми факторами и величинами при вычислениях в физико-математической модели (например, сопротивление воздуха;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Округление чисел, полученных во время вычисления математической модели;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Особенности случайных факторов 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Kerbal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Space Program;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Некоторые вычисления могут отсутствовать в математической модели, но при этом присутствовать в 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Kerbal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Space Program</a:t>
            </a:r>
            <a:endParaRPr lang="en-U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2492" y="795928"/>
            <a:ext cx="2798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9" t="27936" r="22319" b="-106"/>
          <a:stretch/>
        </p:blipFill>
        <p:spPr>
          <a:xfrm>
            <a:off x="8525223" y="943427"/>
            <a:ext cx="2757714" cy="4949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DB937-787E-1204-052E-6418B3796290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solidFill>
                  <a:prstClr val="white"/>
                </a:solidFill>
              </a:rPr>
              <a:t>12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91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2540000" y="2880248"/>
            <a:ext cx="7254681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5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altLang="ko-KR" sz="5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818B5-7C2B-D6DC-496C-CB3937B0C831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solidFill>
                  <a:prstClr val="white"/>
                </a:solidFill>
              </a:rPr>
              <a:t>13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C6AC5-7EB4-4E7F-96D6-42E2275E7C94}"/>
              </a:ext>
            </a:extLst>
          </p:cNvPr>
          <p:cNvSpPr/>
          <p:nvPr/>
        </p:nvSpPr>
        <p:spPr>
          <a:xfrm>
            <a:off x="1377406" y="723295"/>
            <a:ext cx="8667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1431181"/>
            <a:ext cx="9956799" cy="7694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математическую и физическую модель миссии «Аполлон-11», провести 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симуляцию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сравнить результаты моделей с данными симуляции.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1377406" y="2200622"/>
            <a:ext cx="7978729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технические параметры и этапы миссии «Аполлон-11».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математическую модели для воссоздания полета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Смоделировать миссию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Сравнить результаты моделей и симуляции.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Провести анализ отклонений и сделать выводы.</a:t>
            </a:r>
          </a:p>
          <a:p>
            <a:pPr lvl="0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Составить отчет о проделанной работе.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17AA2103-48D6-4114-B4B1-5587EA9D1256}"/>
              </a:ext>
            </a:extLst>
          </p:cNvPr>
          <p:cNvSpPr/>
          <p:nvPr/>
        </p:nvSpPr>
        <p:spPr>
          <a:xfrm>
            <a:off x="7343356" y="3641950"/>
            <a:ext cx="4663799" cy="226408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sz="16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Акифьев А. С. – тимлид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sz="16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Колобов В. С. – программист, KSP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sz="16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Макаров А. Ф. – физик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sz="16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Калашник В. – физик, программист, KSP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sz="16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Ефремов Е. Ю. – математик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CC1D8-0269-3C26-5F9B-035A7F3A82BE}"/>
              </a:ext>
            </a:extLst>
          </p:cNvPr>
          <p:cNvSpPr txBox="1"/>
          <p:nvPr/>
        </p:nvSpPr>
        <p:spPr>
          <a:xfrm>
            <a:off x="216310" y="6246602"/>
            <a:ext cx="135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2.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3965110" y="695803"/>
            <a:ext cx="453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миссии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99887" y="4231072"/>
            <a:ext cx="1066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"Аполлон-11" — это космическая миссия, организованная NASA, которая стала первой успешной высадкой человека на поверхность Луны и возвращением его на Землю. Запуск состоялся 16 июля 1969 года с космодрома Кеннеди с помощью ракеты-носителя "Сатурн V". Основной целью миссии было исследование Луны, включая её геологические особенности и сбор образцов лунного грунта. На борту корабля находились астронавты Нил Армстронг, Эдвин "Базз" Олдрин и Майкл Коллинз. 20 июля 1969 года Нил Армстронг стал первым человеком, ступившим на лунную поверхность, произнеся знаменитую фразу: "Это маленький шаг для человека, но гигантский скачок для человечества".</a:t>
            </a:r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0" b="14710"/>
          <a:stretch/>
        </p:blipFill>
        <p:spPr>
          <a:xfrm>
            <a:off x="2750459" y="1403689"/>
            <a:ext cx="6966856" cy="2653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83F6B-CA96-9CA0-CCE4-E1BF75591AE7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solidFill>
                  <a:prstClr val="white"/>
                </a:solidFill>
              </a:rPr>
              <a:t>3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5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5602515" y="1871344"/>
            <a:ext cx="59218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"Аполлон-11" был разработан для высадки человека на Луну и состоял из командного и лунного модулей. Запуск состоялся 16 июля 1969 года на ракете "Сатурн V". 20 июля астронавты Нил Армстронг и Базз Олдрин успешно приземлились в море Спокойствия, провели эксперименты и собрали образцы лунного грунта. Миссия длилась 8 дней и завершилась 24 июля 1969 года приземлением в Тихом океане. Эти данные стали важным вкладом в изучение Луны и открыли новую эру в космических исследованиях.</a:t>
            </a:r>
            <a:endParaRPr lang="en-US" altLang="ko-K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r="14240"/>
          <a:stretch/>
        </p:blipFill>
        <p:spPr>
          <a:xfrm>
            <a:off x="1045028" y="1503776"/>
            <a:ext cx="4310743" cy="3905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311E08-A361-802C-77F2-167059530024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4.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2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416D2-BD03-41D7-9B27-BB91CF6E83EA}"/>
              </a:ext>
            </a:extLst>
          </p:cNvPr>
          <p:cNvSpPr txBox="1"/>
          <p:nvPr/>
        </p:nvSpPr>
        <p:spPr>
          <a:xfrm>
            <a:off x="828503" y="1281142"/>
            <a:ext cx="7333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"Аполлон-11" включала несколько ключевых этапов. После запуска 16 июля 1969 года ракета "Сатурн V" вывела космический корабль на околоземную орбиту, где экипаж провел необходимые проверки систем. Затем, с помощью двигательной установки, был осуществлен маневр для выхода на траекторию к Луне. 19 июля "Аполлон-11" достиг лунной орбиты, и 20 июля лунный модуль "Орел" отделился от командного модуля "Колумбия". После успешной посадки в море Спокойствия Нил Армстронг и Базз Олдрин провели историческую высадку на поверхность Луны, собрав образцы грунта и проводя эксперименты. Конструкция космического корабля включала командный модуль с системами управления и жизнеобеспечения, а также лунный модуль, оснащенный специальными системами для посадки и взлета с Луны.</a:t>
            </a:r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4"/>
          <a:stretch/>
        </p:blipFill>
        <p:spPr>
          <a:xfrm>
            <a:off x="8301836" y="1281142"/>
            <a:ext cx="3061662" cy="402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091D9-F4D5-A94A-FD95-467B83158976}"/>
              </a:ext>
            </a:extLst>
          </p:cNvPr>
          <p:cNvSpPr txBox="1"/>
          <p:nvPr/>
        </p:nvSpPr>
        <p:spPr>
          <a:xfrm>
            <a:off x="828502" y="4697462"/>
            <a:ext cx="6589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«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Аполлон-11»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открыла новые горизонты для последующих исследований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Луны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EAE8C-7903-6A68-4411-90DFF5B93495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solidFill>
                  <a:prstClr val="white"/>
                </a:solidFill>
              </a:rPr>
              <a:t>5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6A8414-1BE7-FCB4-CBFE-D73D7149AB89}"/>
                  </a:ext>
                </a:extLst>
              </p:cNvPr>
              <p:cNvSpPr txBox="1"/>
              <p:nvPr/>
            </p:nvSpPr>
            <p:spPr>
              <a:xfrm>
                <a:off x="7236818" y="1404127"/>
                <a:ext cx="6096000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ko-KR" altLang="en-US" b="1"/>
                              <m:t> 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</m:t>
                    </m:r>
                    <m:r>
                      <a:rPr lang="ru-RU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𝐹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6A8414-1BE7-FCB4-CBFE-D73D7149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18" y="1404127"/>
                <a:ext cx="6096000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B73E5-B037-218B-4289-0BD7AF2F7BC4}"/>
                  </a:ext>
                </a:extLst>
              </p:cNvPr>
              <p:cNvSpPr txBox="1"/>
              <p:nvPr/>
            </p:nvSpPr>
            <p:spPr>
              <a:xfrm>
                <a:off x="7619032" y="2381661"/>
                <a:ext cx="3371304" cy="812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ko-KR" altLang="en-US" sz="2400" b="1"/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CB73E5-B037-218B-4289-0BD7AF2F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032" y="2381661"/>
                <a:ext cx="3371304" cy="812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3147-5766-E81A-6665-5FEFC50497EC}"/>
                  </a:ext>
                </a:extLst>
              </p:cNvPr>
              <p:cNvSpPr txBox="1"/>
              <p:nvPr/>
            </p:nvSpPr>
            <p:spPr>
              <a:xfrm>
                <a:off x="7712352" y="5213984"/>
                <a:ext cx="369335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2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𝑒𝑥𝑝</m:t>
                    </m:r>
                    <m:d>
                      <m:d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400" i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3147-5766-E81A-6665-5FEFC504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52" y="5213984"/>
                <a:ext cx="3693358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6C5F5-C558-6547-6001-07393EF70807}"/>
                  </a:ext>
                </a:extLst>
              </p:cNvPr>
              <p:cNvSpPr txBox="1"/>
              <p:nvPr/>
            </p:nvSpPr>
            <p:spPr>
              <a:xfrm>
                <a:off x="1145298" y="2584932"/>
                <a:ext cx="6096000" cy="548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𝐹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</a:rPr>
                      <m:t>ṁ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,  </a:t>
                </a:r>
                <a:r>
                  <a:rPr lang="en-US" dirty="0">
                    <a:solidFill>
                      <a:schemeClr val="bg1"/>
                    </a:solidFill>
                  </a:rPr>
                  <a:t>ṁ</a:t>
                </a:r>
                <a:r>
                  <a:rPr lang="ru-RU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>
                            <a:solidFill>
                              <a:schemeClr val="bg1"/>
                            </a:solidFill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>
                            <a:solidFill>
                              <a:schemeClr val="bg1"/>
                            </a:solidFill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6C5F5-C558-6547-6001-07393EF70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98" y="2584932"/>
                <a:ext cx="6096000" cy="5480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66F60E-9A83-E7C8-A4F3-4E2ABC7B0DD2}"/>
                  </a:ext>
                </a:extLst>
              </p:cNvPr>
              <p:cNvSpPr txBox="1"/>
              <p:nvPr/>
            </p:nvSpPr>
            <p:spPr>
              <a:xfrm>
                <a:off x="1145298" y="3717222"/>
                <a:ext cx="7324372" cy="84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 sz="2000">
                                      <a:solidFill>
                                        <a:schemeClr val="bg1"/>
                                      </a:solidFill>
                                    </a:rPr>
                                    <m:t>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 sz="2000">
                                      <a:solidFill>
                                        <a:schemeClr val="bg1"/>
                                      </a:solidFill>
                                    </a:rPr>
                                    <m:t>µ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ru-RU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66F60E-9A83-E7C8-A4F3-4E2ABC7B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98" y="3717222"/>
                <a:ext cx="732437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57DFC-9CA5-D997-A90A-AC2CE6F4AB86}"/>
                  </a:ext>
                </a:extLst>
              </p:cNvPr>
              <p:cNvSpPr txBox="1"/>
              <p:nvPr/>
            </p:nvSpPr>
            <p:spPr>
              <a:xfrm>
                <a:off x="6176255" y="3773051"/>
                <a:ext cx="6096000" cy="838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ko-KR" altLang="en-US" sz="2400" b="1"/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ru-RU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𝑘𝑒𝑟</m:t>
                              </m:r>
                            </m:sub>
                          </m:sSub>
                          <m:r>
                            <a:rPr lang="ru-RU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57DFC-9CA5-D997-A90A-AC2CE6F4A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55" y="3773051"/>
                <a:ext cx="6096000" cy="838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70E69-27C1-6365-E13C-B768A4D60153}"/>
                  </a:ext>
                </a:extLst>
              </p:cNvPr>
              <p:cNvSpPr txBox="1"/>
              <p:nvPr/>
            </p:nvSpPr>
            <p:spPr>
              <a:xfrm>
                <a:off x="-1132345" y="5267199"/>
                <a:ext cx="65670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>
                          <a:solidFill>
                            <a:schemeClr val="bg1"/>
                          </a:solidFill>
                        </a:rPr>
                        <m:t>Δ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A70E69-27C1-6365-E13C-B768A4D6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2345" y="5267199"/>
                <a:ext cx="656705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8E202B-38AF-173D-19F8-55486A83DC57}"/>
              </a:ext>
            </a:extLst>
          </p:cNvPr>
          <p:cNvSpPr txBox="1"/>
          <p:nvPr/>
        </p:nvSpPr>
        <p:spPr>
          <a:xfrm>
            <a:off x="7575027" y="839518"/>
            <a:ext cx="396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закон Ньютона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32403-DDDC-E166-07B3-63400A8FC749}"/>
              </a:ext>
            </a:extLst>
          </p:cNvPr>
          <p:cNvSpPr txBox="1"/>
          <p:nvPr/>
        </p:nvSpPr>
        <p:spPr>
          <a:xfrm>
            <a:off x="1145298" y="3258033"/>
            <a:ext cx="251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массы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06EE8-046E-7BC0-9888-F16C76E4560C}"/>
              </a:ext>
            </a:extLst>
          </p:cNvPr>
          <p:cNvSpPr txBox="1"/>
          <p:nvPr/>
        </p:nvSpPr>
        <p:spPr>
          <a:xfrm>
            <a:off x="1145298" y="1911642"/>
            <a:ext cx="285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Сила тяги двигателя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AE9A7-DBBE-4884-CBFE-58BCDAE0C9CF}"/>
              </a:ext>
            </a:extLst>
          </p:cNvPr>
          <p:cNvSpPr txBox="1"/>
          <p:nvPr/>
        </p:nvSpPr>
        <p:spPr>
          <a:xfrm>
            <a:off x="7951619" y="1969666"/>
            <a:ext cx="2884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Сила сопротивления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9A524-7D2A-4BC7-1D71-CB38AC1CB811}"/>
              </a:ext>
            </a:extLst>
          </p:cNvPr>
          <p:cNvSpPr txBox="1"/>
          <p:nvPr/>
        </p:nvSpPr>
        <p:spPr>
          <a:xfrm>
            <a:off x="7904075" y="3259877"/>
            <a:ext cx="297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Гравитационная сила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C9C54-0663-7F1E-D927-62CEC24FA0BB}"/>
              </a:ext>
            </a:extLst>
          </p:cNvPr>
          <p:cNvSpPr txBox="1"/>
          <p:nvPr/>
        </p:nvSpPr>
        <p:spPr>
          <a:xfrm>
            <a:off x="7904075" y="4752319"/>
            <a:ext cx="267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 воздуха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ACF39-B9E5-29C5-BBF2-1C43C6811DB4}"/>
              </a:ext>
            </a:extLst>
          </p:cNvPr>
          <p:cNvSpPr txBox="1"/>
          <p:nvPr/>
        </p:nvSpPr>
        <p:spPr>
          <a:xfrm>
            <a:off x="1145298" y="4757649"/>
            <a:ext cx="2011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23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Угол наклона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250606" y="639463"/>
            <a:ext cx="5986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и </a:t>
            </a:r>
          </a:p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CE2F2-373C-EB7F-9D09-AC4D3E84749B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6.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724E5-5DE8-4B2F-6E9D-711860A1411C}"/>
              </a:ext>
            </a:extLst>
          </p:cNvPr>
          <p:cNvSpPr txBox="1"/>
          <p:nvPr/>
        </p:nvSpPr>
        <p:spPr>
          <a:xfrm>
            <a:off x="7385141" y="16279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рез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DECB1-C619-D2DA-50FE-EDC0405AFE37}"/>
              </a:ext>
            </a:extLst>
          </p:cNvPr>
          <p:cNvSpPr txBox="1"/>
          <p:nvPr/>
        </p:nvSpPr>
        <p:spPr>
          <a:xfrm>
            <a:off x="9854269" y="17008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гр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6A204-3424-DE45-4C7C-8E1B50C7BD71}"/>
              </a:ext>
            </a:extLst>
          </p:cNvPr>
          <p:cNvSpPr txBox="1"/>
          <p:nvPr/>
        </p:nvSpPr>
        <p:spPr>
          <a:xfrm>
            <a:off x="8113167" y="2807584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сопр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AECC8-3D9D-7E01-524A-FA1E8C0F2040}"/>
              </a:ext>
            </a:extLst>
          </p:cNvPr>
          <p:cNvSpPr txBox="1"/>
          <p:nvPr/>
        </p:nvSpPr>
        <p:spPr>
          <a:xfrm>
            <a:off x="8208804" y="1685187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тяги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0E5A7-E6DD-D51C-4F73-D531FFE47627}"/>
              </a:ext>
            </a:extLst>
          </p:cNvPr>
          <p:cNvSpPr txBox="1"/>
          <p:nvPr/>
        </p:nvSpPr>
        <p:spPr>
          <a:xfrm>
            <a:off x="9029036" y="169281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сопр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9BA51B-DA3A-5FCE-7CA6-310BE806D4AA}"/>
              </a:ext>
            </a:extLst>
          </p:cNvPr>
          <p:cNvSpPr txBox="1"/>
          <p:nvPr/>
        </p:nvSpPr>
        <p:spPr>
          <a:xfrm>
            <a:off x="7839111" y="416060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гр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467CE-E398-FB2C-FC58-4AC3BB48CFEC}"/>
              </a:ext>
            </a:extLst>
          </p:cNvPr>
          <p:cNvSpPr txBox="1"/>
          <p:nvPr/>
        </p:nvSpPr>
        <p:spPr>
          <a:xfrm>
            <a:off x="1252033" y="2860896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тяги</a:t>
            </a:r>
          </a:p>
        </p:txBody>
      </p:sp>
    </p:spTree>
    <p:extLst>
      <p:ext uri="{BB962C8B-B14F-4D97-AF65-F5344CB8AC3E}">
        <p14:creationId xmlns:p14="http://schemas.microsoft.com/office/powerpoint/2010/main" val="392239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D9AF94-9995-3DC5-442D-564C8E44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1" y="2158918"/>
            <a:ext cx="6305707" cy="289060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473F2B-D0E1-04B9-DBE7-09C193716861}"/>
              </a:ext>
            </a:extLst>
          </p:cNvPr>
          <p:cNvSpPr/>
          <p:nvPr/>
        </p:nvSpPr>
        <p:spPr>
          <a:xfrm>
            <a:off x="1250606" y="639463"/>
            <a:ext cx="5986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и </a:t>
            </a:r>
          </a:p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D17C9-5791-80F3-E2F6-52B5FFCE857F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7.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C57E5-C6BB-F517-4B8E-1A36C9773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6242A56-C9EC-3D7D-3DE3-EDD52DB89CE7}"/>
              </a:ext>
            </a:extLst>
          </p:cNvPr>
          <p:cNvSpPr/>
          <p:nvPr/>
        </p:nvSpPr>
        <p:spPr>
          <a:xfrm>
            <a:off x="1250606" y="639463"/>
            <a:ext cx="5986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и </a:t>
            </a:r>
          </a:p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5444C-F032-DDE7-CE6B-77E1BA4F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89" y="2074662"/>
            <a:ext cx="5744692" cy="3871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4D743-61B8-55A4-E50B-30C938FBC339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8.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7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F57D-F331-C120-8414-F3C00E6C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E49930D-E0DE-3A54-DBCE-D6B1AB42266C}"/>
              </a:ext>
            </a:extLst>
          </p:cNvPr>
          <p:cNvSpPr/>
          <p:nvPr/>
        </p:nvSpPr>
        <p:spPr>
          <a:xfrm>
            <a:off x="884846" y="556161"/>
            <a:ext cx="5986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и </a:t>
            </a:r>
          </a:p>
          <a:p>
            <a:pPr algn="ctr"/>
            <a:r>
              <a:rPr lang="ru-RU" altLang="ko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модели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33E0D3-7757-AE67-B4A1-CBB9E0DF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7" y="1879600"/>
            <a:ext cx="5645849" cy="4182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EB5BB-60FE-C61C-022A-858B56E9D802}"/>
              </a:ext>
            </a:extLst>
          </p:cNvPr>
          <p:cNvSpPr txBox="1"/>
          <p:nvPr/>
        </p:nvSpPr>
        <p:spPr>
          <a:xfrm>
            <a:off x="139619" y="626239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9.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7055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>
                <a:alpha val="15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</a:gradFill>
        <a:ln w="6350">
          <a:solidFill>
            <a:schemeClr val="bg1"/>
          </a:solidFill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ap="flat">
          <a:solidFill>
            <a:schemeClr val="bg1"/>
          </a:solidFill>
          <a:prstDash val="solid"/>
          <a:miter/>
        </a:ln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</TotalTime>
  <Words>725</Words>
  <Application>Microsoft Office PowerPoint</Application>
  <PresentationFormat>Широкоэкранный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Times New Roman</vt:lpstr>
      <vt:lpstr>맑은 고딕</vt:lpstr>
      <vt:lpstr>Cambria Math</vt:lpstr>
      <vt:lpstr>Arial</vt:lpstr>
      <vt:lpstr>Calibri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wesander 150</cp:lastModifiedBy>
  <cp:revision>258</cp:revision>
  <dcterms:created xsi:type="dcterms:W3CDTF">2019-04-06T05:20:47Z</dcterms:created>
  <dcterms:modified xsi:type="dcterms:W3CDTF">2025-03-04T12:42:07Z</dcterms:modified>
</cp:coreProperties>
</file>